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2.svg" ContentType="image/svg+xml"/>
  <Override PartName="/ppt/media/image74.svg" ContentType="image/svg+xml"/>
  <Override PartName="/ppt/media/image76.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5"/>
  </p:notesMasterIdLst>
  <p:handoutMasterIdLst>
    <p:handoutMasterId r:id="rId46"/>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283" r:id="rId19"/>
    <p:sldId id="10178" r:id="rId20"/>
    <p:sldId id="10168" r:id="rId21"/>
    <p:sldId id="10170" r:id="rId22"/>
    <p:sldId id="391" r:id="rId23"/>
    <p:sldId id="286" r:id="rId24"/>
    <p:sldId id="293" r:id="rId25"/>
    <p:sldId id="289" r:id="rId26"/>
    <p:sldId id="10171" r:id="rId27"/>
    <p:sldId id="9697" r:id="rId28"/>
    <p:sldId id="9698" r:id="rId29"/>
    <p:sldId id="10164" r:id="rId30"/>
    <p:sldId id="10165" r:id="rId31"/>
    <p:sldId id="437" r:id="rId32"/>
    <p:sldId id="9458" r:id="rId33"/>
    <p:sldId id="10312" r:id="rId34"/>
    <p:sldId id="446" r:id="rId35"/>
    <p:sldId id="447" r:id="rId36"/>
    <p:sldId id="448" r:id="rId37"/>
    <p:sldId id="10201" r:id="rId38"/>
    <p:sldId id="9495" r:id="rId39"/>
    <p:sldId id="582" r:id="rId40"/>
    <p:sldId id="583" r:id="rId41"/>
    <p:sldId id="10167" r:id="rId42"/>
    <p:sldId id="584" r:id="rId43"/>
    <p:sldId id="48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283"/>
            <p14:sldId id="10178"/>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249" autoAdjust="0"/>
  </p:normalViewPr>
  <p:slideViewPr>
    <p:cSldViewPr snapToGrid="0">
      <p:cViewPr varScale="1">
        <p:scale>
          <a:sx n="85" d="100"/>
          <a:sy n="85" d="100"/>
        </p:scale>
        <p:origin x="590"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notesMaster" Target="notesMasters/notesMaster1.xml"/><Relationship Id="rId46" Type="http://schemas.openxmlformats.org/officeDocument/2006/relationships/handoutMaster" Target="handoutMasters/handout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5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41</c:v>
                </c:pt>
                <c:pt idx="1">
                  <c:v>42</c:v>
                </c:pt>
                <c:pt idx="2">
                  <c:v>42</c:v>
                </c:pt>
                <c:pt idx="3">
                  <c:v>41</c:v>
                </c:pt>
                <c:pt idx="4">
                  <c:v>46</c:v>
                </c:pt>
                <c:pt idx="5">
                  <c:v>43</c:v>
                </c:pt>
                <c:pt idx="6">
                  <c:v>41</c:v>
                </c:pt>
                <c:pt idx="7">
                  <c:v>43</c:v>
                </c:pt>
                <c:pt idx="8">
                  <c:v>45</c:v>
                </c:pt>
                <c:pt idx="9">
                  <c:v>44</c:v>
                </c:pt>
                <c:pt idx="10">
                  <c:v>40</c:v>
                </c:pt>
                <c:pt idx="11">
                  <c:v>45</c:v>
                </c:pt>
                <c:pt idx="12">
                  <c:v>50</c:v>
                </c:pt>
                <c:pt idx="13">
                  <c:v>50</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30</c:v>
                </c:pt>
                <c:pt idx="1">
                  <c:v>29</c:v>
                </c:pt>
                <c:pt idx="2">
                  <c:v>27</c:v>
                </c:pt>
                <c:pt idx="3">
                  <c:v>31</c:v>
                </c:pt>
                <c:pt idx="4">
                  <c:v>27</c:v>
                </c:pt>
                <c:pt idx="5">
                  <c:v>34</c:v>
                </c:pt>
                <c:pt idx="6">
                  <c:v>35</c:v>
                </c:pt>
                <c:pt idx="7">
                  <c:v>27</c:v>
                </c:pt>
                <c:pt idx="8">
                  <c:v>34</c:v>
                </c:pt>
                <c:pt idx="9">
                  <c:v>28</c:v>
                </c:pt>
                <c:pt idx="10">
                  <c:v>25</c:v>
                </c:pt>
                <c:pt idx="11">
                  <c:v>27</c:v>
                </c:pt>
                <c:pt idx="12">
                  <c:v>28</c:v>
                </c:pt>
                <c:pt idx="13">
                  <c:v>31</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21</c:v>
                </c:pt>
                <c:pt idx="1">
                  <c:v>24</c:v>
                </c:pt>
                <c:pt idx="2">
                  <c:v>24</c:v>
                </c:pt>
                <c:pt idx="3">
                  <c:v>16</c:v>
                </c:pt>
                <c:pt idx="4">
                  <c:v>19</c:v>
                </c:pt>
                <c:pt idx="5">
                  <c:v>23</c:v>
                </c:pt>
                <c:pt idx="6">
                  <c:v>21</c:v>
                </c:pt>
                <c:pt idx="7">
                  <c:v>25</c:v>
                </c:pt>
                <c:pt idx="8">
                  <c:v>23</c:v>
                </c:pt>
                <c:pt idx="9">
                  <c:v>25</c:v>
                </c:pt>
                <c:pt idx="10">
                  <c:v>15</c:v>
                </c:pt>
                <c:pt idx="11">
                  <c:v>17</c:v>
                </c:pt>
                <c:pt idx="12">
                  <c:v>23</c:v>
                </c:pt>
                <c:pt idx="13">
                  <c:v>25</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46</c:v>
                </c:pt>
                <c:pt idx="1">
                  <c:v>48</c:v>
                </c:pt>
                <c:pt idx="2">
                  <c:v>44</c:v>
                </c:pt>
                <c:pt idx="3">
                  <c:v>47</c:v>
                </c:pt>
                <c:pt idx="4">
                  <c:v>41</c:v>
                </c:pt>
                <c:pt idx="5">
                  <c:v>43</c:v>
                </c:pt>
                <c:pt idx="6">
                  <c:v>43</c:v>
                </c:pt>
                <c:pt idx="7">
                  <c:v>44</c:v>
                </c:pt>
                <c:pt idx="8">
                  <c:v>43</c:v>
                </c:pt>
                <c:pt idx="9">
                  <c:v>49</c:v>
                </c:pt>
                <c:pt idx="10">
                  <c:v>46</c:v>
                </c:pt>
                <c:pt idx="11">
                  <c:v>43</c:v>
                </c:pt>
                <c:pt idx="12">
                  <c:v>44</c:v>
                </c:pt>
                <c:pt idx="13">
                  <c:v>40</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31</c:v>
                </c:pt>
                <c:pt idx="1">
                  <c:v>33</c:v>
                </c:pt>
                <c:pt idx="2">
                  <c:v>28</c:v>
                </c:pt>
                <c:pt idx="3">
                  <c:v>31</c:v>
                </c:pt>
                <c:pt idx="4">
                  <c:v>26</c:v>
                </c:pt>
                <c:pt idx="5">
                  <c:v>32</c:v>
                </c:pt>
                <c:pt idx="6">
                  <c:v>34</c:v>
                </c:pt>
                <c:pt idx="7">
                  <c:v>26</c:v>
                </c:pt>
                <c:pt idx="8">
                  <c:v>34</c:v>
                </c:pt>
                <c:pt idx="9">
                  <c:v>28</c:v>
                </c:pt>
                <c:pt idx="10">
                  <c:v>32</c:v>
                </c:pt>
                <c:pt idx="11">
                  <c:v>34</c:v>
                </c:pt>
                <c:pt idx="12">
                  <c:v>33</c:v>
                </c:pt>
                <c:pt idx="13">
                  <c:v>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23</c:v>
                </c:pt>
                <c:pt idx="1">
                  <c:v>25</c:v>
                </c:pt>
                <c:pt idx="2">
                  <c:v>23</c:v>
                </c:pt>
                <c:pt idx="3">
                  <c:v>21</c:v>
                </c:pt>
                <c:pt idx="4">
                  <c:v>20</c:v>
                </c:pt>
                <c:pt idx="5">
                  <c:v>17</c:v>
                </c:pt>
                <c:pt idx="6">
                  <c:v>19</c:v>
                </c:pt>
                <c:pt idx="7">
                  <c:v>19</c:v>
                </c:pt>
                <c:pt idx="8">
                  <c:v>24</c:v>
                </c:pt>
                <c:pt idx="9">
                  <c:v>25</c:v>
                </c:pt>
                <c:pt idx="10">
                  <c:v>19</c:v>
                </c:pt>
                <c:pt idx="11">
                  <c:v>25</c:v>
                </c:pt>
                <c:pt idx="12">
                  <c:v>17</c:v>
                </c:pt>
                <c:pt idx="13">
                  <c:v>17</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50</c:v>
                </c:pt>
                <c:pt idx="1">
                  <c:v>49</c:v>
                </c:pt>
                <c:pt idx="2">
                  <c:v>44</c:v>
                </c:pt>
                <c:pt idx="3">
                  <c:v>47</c:v>
                </c:pt>
                <c:pt idx="4">
                  <c:v>48</c:v>
                </c:pt>
                <c:pt idx="5">
                  <c:v>45</c:v>
                </c:pt>
                <c:pt idx="6">
                  <c:v>50</c:v>
                </c:pt>
                <c:pt idx="7">
                  <c:v>47</c:v>
                </c:pt>
                <c:pt idx="8">
                  <c:v>45</c:v>
                </c:pt>
                <c:pt idx="9">
                  <c:v>46</c:v>
                </c:pt>
                <c:pt idx="10">
                  <c:v>41</c:v>
                </c:pt>
                <c:pt idx="11">
                  <c:v>47</c:v>
                </c:pt>
                <c:pt idx="12">
                  <c:v>41</c:v>
                </c:pt>
                <c:pt idx="13">
                  <c:v>40</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32</c:v>
                </c:pt>
                <c:pt idx="1">
                  <c:v>26</c:v>
                </c:pt>
                <c:pt idx="2">
                  <c:v>29</c:v>
                </c:pt>
                <c:pt idx="3">
                  <c:v>32</c:v>
                </c:pt>
                <c:pt idx="4">
                  <c:v>28</c:v>
                </c:pt>
                <c:pt idx="5">
                  <c:v>30</c:v>
                </c:pt>
                <c:pt idx="6">
                  <c:v>34</c:v>
                </c:pt>
                <c:pt idx="7">
                  <c:v>28</c:v>
                </c:pt>
                <c:pt idx="8">
                  <c:v>26</c:v>
                </c:pt>
                <c:pt idx="9">
                  <c:v>33</c:v>
                </c:pt>
                <c:pt idx="10">
                  <c:v>32</c:v>
                </c:pt>
                <c:pt idx="11">
                  <c:v>29</c:v>
                </c:pt>
                <c:pt idx="12">
                  <c:v>31</c:v>
                </c:pt>
                <c:pt idx="13">
                  <c:v>29</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19</c:v>
                </c:pt>
                <c:pt idx="1">
                  <c:v>15</c:v>
                </c:pt>
                <c:pt idx="2">
                  <c:v>20</c:v>
                </c:pt>
                <c:pt idx="3">
                  <c:v>24</c:v>
                </c:pt>
                <c:pt idx="4">
                  <c:v>24</c:v>
                </c:pt>
                <c:pt idx="5">
                  <c:v>18</c:v>
                </c:pt>
                <c:pt idx="6">
                  <c:v>23</c:v>
                </c:pt>
                <c:pt idx="7">
                  <c:v>20</c:v>
                </c:pt>
                <c:pt idx="8">
                  <c:v>17</c:v>
                </c:pt>
                <c:pt idx="9">
                  <c:v>16</c:v>
                </c:pt>
                <c:pt idx="10">
                  <c:v>18</c:v>
                </c:pt>
                <c:pt idx="11">
                  <c:v>15</c:v>
                </c:pt>
                <c:pt idx="12">
                  <c:v>20</c:v>
                </c:pt>
                <c:pt idx="13">
                  <c:v>18</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c:v>
                </c:pt>
                <c:pt idx="1">
                  <c:v>383.29</c:v>
                </c:pt>
                <c:pt idx="2">
                  <c:v>381.62</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16-09-2025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16-09-2025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microsoft.com/office/2007/relationships/hdphoto" Target="../media/hdphoto5.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6.png"/><Relationship Id="rId4" Type="http://schemas.microsoft.com/office/2007/relationships/hdphoto" Target="../media/hdphoto6.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png"/><Relationship Id="rId3" Type="http://schemas.openxmlformats.org/officeDocument/2006/relationships/image" Target="../media/image38.png"/><Relationship Id="rId4" Type="http://schemas.microsoft.com/office/2007/relationships/hdphoto" Target="../media/hdphoto7.wdp"/><Relationship Id="rId5" Type="http://schemas.openxmlformats.org/officeDocument/2006/relationships/image" Target="../media/image39.png"/><Relationship Id="rId6"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 Id="rId3" Type="http://schemas.microsoft.com/office/2007/relationships/hdphoto" Target="../media/hdphoto8.wd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image" Target="../media/image47.png"/><Relationship Id="rId5" Type="http://schemas.microsoft.com/office/2007/relationships/hdphoto" Target="../media/hdphoto10.wdp"/><Relationship Id="rId6"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 Id="rId3" Type="http://schemas.microsoft.com/office/2007/relationships/hdphoto" Target="../media/hdphoto8.wdp"/><Relationship Id="rId4"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5.png"/><Relationship Id="rId4" Type="http://schemas.microsoft.com/office/2007/relationships/hdphoto" Target="../media/hdphoto8.wd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3.png"/><Relationship Id="rId3" Type="http://schemas.microsoft.com/office/2007/relationships/hdphoto" Target="../media/hdphoto11.wdp"/><Relationship Id="rId4"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4.png"/><Relationship Id="rId4" Type="http://schemas.microsoft.com/office/2007/relationships/hdphoto" Target="../media/hdphoto12.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5.png"/><Relationship Id="rId3" Type="http://schemas.microsoft.com/office/2007/relationships/hdphoto" Target="../media/hdphoto13.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 Id="rId3" Type="http://schemas.microsoft.com/office/2007/relationships/hdphoto" Target="../media/hdphoto14.wdp"/><Relationship Id="rId4" Type="http://schemas.openxmlformats.org/officeDocument/2006/relationships/image" Target="../media/image4.png"/><Relationship Id="rId5" Type="http://schemas.openxmlformats.org/officeDocument/2006/relationships/image" Target="../media/image57.png"/><Relationship Id="rId6" Type="http://schemas.openxmlformats.org/officeDocument/2006/relationships/image" Target="../media/image58.GIF"/><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1.png"/><Relationship Id="rId10" Type="http://schemas.microsoft.com/office/2007/relationships/hdphoto" Target="../media/hdphoto15.wdp"/><Relationship Id="rId11" Type="http://schemas.openxmlformats.org/officeDocument/2006/relationships/image" Target="../media/image62.png"/><Relationship Id="rId12" Type="http://schemas.microsoft.com/office/2007/relationships/hdphoto" Target="../media/hdphoto16.wdp"/><Relationship Id="rId13" Type="http://schemas.openxmlformats.org/officeDocument/2006/relationships/image" Target="../media/image63.png"/><Relationship Id="rId14" Type="http://schemas.microsoft.com/office/2007/relationships/hdphoto" Target="../media/hdphoto17.wdp"/><Relationship Id="rId15" Type="http://schemas.openxmlformats.org/officeDocument/2006/relationships/image" Target="../media/image64.png"/><Relationship Id="rId16" Type="http://schemas.openxmlformats.org/officeDocument/2006/relationships/image" Target="../media/image6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6.png"/><Relationship Id="rId3" Type="http://schemas.openxmlformats.org/officeDocument/2006/relationships/image" Target="../media/image6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8.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9.png"/><Relationship Id="rId7" Type="http://schemas.openxmlformats.org/officeDocument/2006/relationships/hyperlink" Target="https://www.facebook.com/STI4SDG/" TargetMode="External"/><Relationship Id="rId8" Type="http://schemas.openxmlformats.org/officeDocument/2006/relationships/image" Target="../media/image70.png"/><Relationship Id="rId9" Type="http://schemas.openxmlformats.org/officeDocument/2006/relationships/image" Target="../media/image71.png"/><Relationship Id="rId10" Type="http://schemas.openxmlformats.org/officeDocument/2006/relationships/image" Target="../media/image72.svg"/><Relationship Id="rId11" Type="http://schemas.openxmlformats.org/officeDocument/2006/relationships/image" Target="../media/image73.png"/><Relationship Id="rId12" Type="http://schemas.openxmlformats.org/officeDocument/2006/relationships/image" Target="../media/image74.svg"/><Relationship Id="rId13" Type="http://schemas.openxmlformats.org/officeDocument/2006/relationships/image" Target="../media/image75.png"/><Relationship Id="rId14" Type="http://schemas.openxmlformats.org/officeDocument/2006/relationships/image" Target="../media/image76.sv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Vehicle Type: Cars (ICE, BEV, Fuel Cell, Others), Vans (ICE, BEV, Fuel Cell, Others), Other Vehicle Types
By Autonomous Level: Teleoperated, Fully Autonomous
By Component: Hardware (LiDAR Sensors, Cameras, Radars, Connectivity Modules (5G TCUs), Others), Software
By Service: Rental, Station Based
By Application: Passenger Transportation, Goods Transportation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ROBOTAXI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International Association of Public Transport</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Intelligent Transportation Systems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American Public Transportation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Transportation Research Part C: Emerging Technologies</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National Highway Traffic Safety Administration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Field Robotics</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International Transport Forum</a:t>
                      </a:r>
                    </a:p>
                  </a:txBody>
                  <a:tcPr marL="9525" marR="9525" marT="9525" marB="0" anchor="ctr"/>
                </a:tc>
                <a:tc>
                  <a:txBody>
                    <a:bodyPr/>
                    <a:lstStyle/>
                    <a:p>
                      <a:pPr marL="91440" algn="l" fontAlgn="b"/>
                      <a:r>
                        <a:rPr lang="en-US" sz="1100" kern="1200" dirty="0">
                          <a:solidFill>
                            <a:schemeClr val="dk1"/>
                          </a:solidFill>
                          <a:latin typeface="+mn-lt"/>
                          <a:ea typeface="+mn-ea"/>
                          <a:cs typeface="+mn-cs"/>
                        </a:rPr>
                        <a:t>Robotics and Autonomous Systems</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Society of Automotive Engineers</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Transportation Engineering</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ROBOTAXI Market is valued at USD 12 Million in 2024, and is expected to reach USD 12 Million by 2032. The market shows a steady CAGR of 21% from 2025 to 2032. The Global Robotaxi Market is experiencing substantial growth, driven by advancements in AI technology, increasing support for autonomous driving regulations, and rising investments in smart city initiatives. Industry leaders like Waymo, Tesla, Uber, and Baidu are making significant strides in shaping the future of automated transportation. Market trends such as ride-hailing services, electric vehicles, and 5G connectivity are further stimulating the market's progress. However, challenges relating to safety, technological reliability, and ethical considerations pose potential hurdles. Nonetheless, the market outlook remains positive, with increasing attention towards sustainable and smart city solutions.</a:t>
            </a:r>
            <a:r>
              <a:rPr kumimoji="0" lang="en-US" sz="9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GLOBAL ROBOTAXI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071537"/>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Technological Advancements: Recent advancements in technology have contributed significantly to the growth of the global Robotaxi market. Notably, the evolution of artificial intelligence (AI), machine learning (ML), and advanced driver-assistance systems (ADAS) have essentially enabled robots to mimic human driving. The increasing development of 5G infrastructure worldwide also greatly supports the seamless operation of Robotaxis. Efficient, real-time data transfer facilitated by 5G is paramount in ensuring the safety and effectiveness of autonomous taxis. These technological enablers play a pivotal role in the commercialization and expansion of the Robotaxi market.
Government Regulations and Initiatives: On the regulatory front, governments worldwide have been instrumental in promoting the adoption of autonomous vehicles. Numerous regions have started legalizing the testing and commercial use of Robotaxis on public roads. For example, there's a growing trend in the U.S., Europe, and Asia towards updating traffic laws and regulations to accommodate autonomous vehicles. Besides, government initiatives to reduce carbon emissions and promote green transportation are providing encouragement for the Robotaxi market. This supportive regulatory framework, coupled with environmental sustainability drives, constitute a significant market enabler.</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rPr lang="en-US" sz="1100" b="1" i="0" u="none" strike="noStrike" baseline="0" dirty="0">
                <a:solidFill>
                  <a:schemeClr val="tx1">
                    <a:lumMod val="75000"/>
                    <a:lumOff val="25000"/>
                  </a:schemeClr>
                </a:solidFill>
                <a:latin typeface="+mj-lt"/>
              </a:rPr>
              <a:t>GLOBAL ROBOTAXI MARKET</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96992"/>
            <a:ext cx="6013807" cy="3221237"/>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675768" y="1632311"/>
            <a:ext cx="6716172" cy="3221237"/>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7533870" y="4581586"/>
            <a:ext cx="1453421" cy="488211"/>
          </a:xfrm>
          <a:prstGeom prst="rect">
            <a:avLst/>
          </a:prstGeom>
          <a:solidFill>
            <a:srgbClr val="FFFFFF"/>
          </a:solidFill>
        </p:spPr>
        <p:txBody>
          <a:bodyPr wrap="square" anchor="ctr">
            <a:spAutoFit/>
          </a:bodyPr>
          <a:lstStyle/>
          <a:p>
            <a:pPr algn="ctr">
              <a:lnSpc>
                <a:spcPct val="150000"/>
              </a:lnSpc>
            </a:pPr>
            <a:r>
              <a:rPr lang="en-US" sz="900" spc="-20" dirty="0">
                <a:solidFill>
                  <a:srgbClr val="292827"/>
                </a:solidFill>
                <a:ea typeface="Cambria" panose="02040503050406030204" pitchFamily="18" charset="0"/>
                <a:cs typeface="Poppins" panose="00000500000000000000" pitchFamily="2" charset="0"/>
              </a:rPr>
              <a:t>GLOBAL ROBOTAXI MARKET,2024 </a:t>
            </a:r>
            <a:r>
              <a:rPr lang="en-US" sz="900" kern="1200" spc="-20" dirty="0">
                <a:solidFill>
                  <a:srgbClr val="292827"/>
                </a:solidFill>
                <a:ea typeface="Cambria" panose="02040503050406030204" pitchFamily="18" charset="0"/>
                <a:cs typeface="Poppins" panose="00000500000000000000" pitchFamily="2" charset="0"/>
              </a:rPr>
              <a:t/>
            </a:r>
          </a:p>
          <a:p>
            <a:pPr algn="ctr">
              <a:lnSpc>
                <a:spcPct val="150000"/>
              </a:lnSpc>
            </a:pPr>
            <a:r>
              <a:rPr lang="en-US" sz="900" b="1" i="0" u="none" strike="noStrike" baseline="0" dirty="0">
                <a:solidFill>
                  <a:schemeClr val="tx1"/>
                </a:solidFill>
              </a:rPr>
              <a:t>12 MILLION USD</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8895942" y="4581585"/>
            <a:ext cx="1453421" cy="488211"/>
          </a:xfrm>
          <a:prstGeom prst="rect">
            <a:avLst/>
          </a:prstGeom>
          <a:solidFill>
            <a:srgbClr val="FFFFFF"/>
          </a:solidFill>
        </p:spPr>
        <p:txBody>
          <a:bodyPr wrap="square" anchor="ctr">
            <a:spAutoFit/>
          </a:bodyPr>
          <a:lstStyle/>
          <a:p>
            <a:pPr algn="ctr">
              <a:lnSpc>
                <a:spcPct val="150000"/>
              </a:lnSpc>
            </a:pPr>
            <a:r>
              <a:rPr lang="en-US" sz="900" kern="1200" spc="-20" dirty="0">
                <a:solidFill>
                  <a:srgbClr val="292827"/>
                </a:solidFill>
                <a:ea typeface="Cambria" panose="02040503050406030204" pitchFamily="18" charset="0"/>
                <a:cs typeface="Poppins" panose="00000500000000000000" pitchFamily="2" charset="0"/>
              </a:rPr>
              <a:t>GLOBAL ROBOTAXI MARKET,2032 </a:t>
            </a:r>
          </a:p>
          <a:p>
            <a:pPr algn="ctr">
              <a:lnSpc>
                <a:spcPct val="150000"/>
              </a:lnSpc>
            </a:pPr>
            <a:r>
              <a:rPr lang="en-US" sz="900" b="1" i="0" u="none" strike="noStrike" baseline="0" dirty="0">
                <a:solidFill>
                  <a:schemeClr val="tx1"/>
                </a:solidFill>
              </a:rPr>
              <a:t>12 MILLION USD</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4"/>
          <a:stretch>
            <a:fillRect/>
          </a:stretch>
        </p:blipFill>
        <p:spPr>
          <a:xfrm>
            <a:off x="7963043" y="1537739"/>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95300" y="808434"/>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513230" y="4645084"/>
            <a:ext cx="7321550" cy="1500187"/>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513230" y="451086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513230" y="507970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782022" y="149026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MARKET DYNAMICS</a:t>
            </a:r>
          </a:p>
        </p:txBody>
      </p:sp>
      <p:sp>
        <p:nvSpPr>
          <p:cNvPr id="6" name="TextBox 5">
            <a:extLst>
              <a:ext uri="{FF2B5EF4-FFF2-40B4-BE49-F238E27FC236}">
                <a16:creationId xmlns:a16="http://schemas.microsoft.com/office/drawing/2014/main" id="{7BAA96CD-19E6-155E-7C32-577DF97EF73C}"/>
              </a:ext>
            </a:extLst>
          </p:cNvPr>
          <p:cNvSpPr txBox="1"/>
          <p:nvPr/>
        </p:nvSpPr>
        <p:spPr>
          <a:xfrm>
            <a:off x="732184" y="113787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SUPPLY SIDE TRENDS</a:t>
            </a:r>
          </a:p>
        </p:txBody>
      </p:sp>
      <p:sp>
        <p:nvSpPr>
          <p:cNvPr id="10" name="TextBox 9">
            <a:extLst>
              <a:ext uri="{FF2B5EF4-FFF2-40B4-BE49-F238E27FC236}">
                <a16:creationId xmlns:a16="http://schemas.microsoft.com/office/drawing/2014/main" id="{B07D0FC6-D7BD-6117-36CD-D7E08E69CFF4}"/>
              </a:ext>
            </a:extLst>
          </p:cNvPr>
          <p:cNvSpPr txBox="1"/>
          <p:nvPr/>
        </p:nvSpPr>
        <p:spPr>
          <a:xfrm>
            <a:off x="6223986" y="113787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DEMAND SIDE TRENDS</a:t>
            </a:r>
          </a:p>
        </p:txBody>
      </p:sp>
      <p:pic>
        <p:nvPicPr>
          <p:cNvPr id="14" name="Picture 13">
            <a:extLst>
              <a:ext uri="{FF2B5EF4-FFF2-40B4-BE49-F238E27FC236}">
                <a16:creationId xmlns:a16="http://schemas.microsoft.com/office/drawing/2014/main" id="{E9D41F10-DBDD-09ED-9B27-A80F116813CF}"/>
              </a:ext>
            </a:extLst>
          </p:cNvPr>
          <p:cNvPicPr>
            <a:picLocks noChangeAspect="1"/>
          </p:cNvPicPr>
          <p:nvPr/>
        </p:nvPicPr>
        <p:blipFill>
          <a:blip r:embed="rId2" cstate="print"/>
          <a:stretch>
            <a:fillRect/>
          </a:stretch>
        </p:blipFill>
        <p:spPr>
          <a:xfrm>
            <a:off x="728870" y="1425093"/>
            <a:ext cx="5342888" cy="3173411"/>
          </a:xfrm>
          <a:prstGeom prst="rect">
            <a:avLst/>
          </a:prstGeom>
        </p:spPr>
      </p:pic>
      <p:pic>
        <p:nvPicPr>
          <p:cNvPr id="15" name="Picture 14">
            <a:extLst>
              <a:ext uri="{FF2B5EF4-FFF2-40B4-BE49-F238E27FC236}">
                <a16:creationId xmlns:a16="http://schemas.microsoft.com/office/drawing/2014/main" id="{068E95DD-CF2A-9E0D-0192-BFD3FFDC4676}"/>
              </a:ext>
            </a:extLst>
          </p:cNvPr>
          <p:cNvPicPr>
            <a:picLocks noChangeAspect="1"/>
          </p:cNvPicPr>
          <p:nvPr/>
        </p:nvPicPr>
        <p:blipFill>
          <a:blip r:embed="rId3" cstate="print"/>
          <a:stretch>
            <a:fillRect/>
          </a:stretch>
        </p:blipFill>
        <p:spPr>
          <a:xfrm>
            <a:off x="6252764" y="1531110"/>
            <a:ext cx="5342888" cy="3067394"/>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509457801"/>
              </p:ext>
            </p:extLst>
          </p:nvPr>
        </p:nvGraphicFramePr>
        <p:xfrm>
          <a:off x="333828" y="914401"/>
          <a:ext cx="11494377" cy="3397624"/>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91324">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906300">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increasing global demand for substantial fuel-efficient and emission-free vehicles is one of the key drivers for the growth of the robotaxi market. As climate change continues to threaten the planet, many governments, industries, and individuals around the globe are seeking solutions to reduce carbon emissions. In this context, robotaxis, being electric, autonomous vehicles, serve as an excellent solution. They run on electricity, thus dramatically decreasing the direct emissions of harmful pollutants in the atmosphere that are usually associated with gasoline or diesel-powered vehicles.
Take for example, giant vehicle manufacturers like Tesla and General Motors, which have for many years been working on developing electric and autonomous vehicles to cater to this increasing demand. Another example is Waymo, a subsidiary of Alphabet Inc. (the parent company of Google), that has been piloting its robotaxi services in various cities in the U.S over recent years. The main advantage of these vehicles extends beyond environmental benefits as they are also proving cost-efficient in the long run. While there is an initial high cost for electric vehicles, the reduction in fuel and maintenance costs over time compensates for it, making them economical.
Moreover, the renewable energy sector's advancements are ensuring a greener and more sustainable means to recharge these vehicles, further reducing the carbon footprint. In essence, the more these robotaxis become common, the fewer conventional gas-powered cars will be on the road, reducing not just congestion but also pollution levels drastically. As a result, the transition to cleaner vehicles like robotaxis is not only a solution to traffic issues and road safety, but it also aligns with the global push towards sustainability, making it a key driver for this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4312025"/>
            <a:ext cx="11522439" cy="2098715"/>
          </a:xfrm>
          <a:prstGeom prst="rect">
            <a:avLst/>
          </a:prstGeom>
        </p:spPr>
      </p:pic>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Increasing Demand for Fuel-Efficient and Emission-Free Vehicles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272533947"/>
              </p:ext>
            </p:extLst>
          </p:nvPr>
        </p:nvGraphicFramePr>
        <p:xfrm>
          <a:off x="311603" y="914952"/>
          <a:ext cx="11494377" cy="3630153"/>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614349">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High Initial Investment And Setup Costs Are Posing Challenge To The Growth Of The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15804">
                <a:tc>
                  <a:txBody>
                    <a:bodyPr/>
                    <a:lstStyle/>
                    <a:p>
                      <a:pPr marL="174625" marR="0" lvl="0" indent="-174625" algn="just" defTabSz="914400" rtl="0" eaLnBrk="1" fontAlgn="auto" latinLnBrk="0" hangingPunct="1">
                        <a:lnSpc>
                          <a:spcPct val="150000"/>
                        </a:lnSpc>
                        <a:spcBef>
                          <a:spcPts val="2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global Robotaxi market faces several challenges, with regulatory approvals being among the most significant barriers to their widespread adoption. Most countries lack specific laws and framework for self-driving cars, let alone Robotaxis. The existing laws and regulations are primarily designed for human-driven vehicles, making it difficult for self-driving Robotaxis to operate within those parameters. Without clear and specific regulations, the deployment of robotaxis faces a myriad of obstacles. Several governments are cautious about allowing robotaxis to operate freely due to safety concerns and the need to prevent mishaps.
In addition to regulatory concerns, safety is another significant challenge impeding the adoption of Robotaxis. Accidents involving self-driving cars, such as Uber’s self-driving car accident in Arizona in 2018, have raised concerns about the safety of autonomous vehicles. Many are sceptical about their ability to navigate complex traffic situations, with worries that robotaxis might misinterpret signals, fail to identify obstacles, or react poorly to unexpected situations. For instance, how a robotaxi would react to an ambulance's siren approaching from behind remains questionable. This has sparked a debate about the readiness of these autonomous vehicles for widespread use.
There is also a significant level of public apprehension about losing control to machines which creates reluctancy in using autonomous services like Robotaxis. Most customers still have a deep level of mistrust and anxiety regarding autonomous vehicles, which is the driving force behind the robotaxis' slow acceptance rate. Moreover, there is also the matter of job displacement as robotaxis  could potentially eliminate the need for drivers, contributing to the unemployment rate. Therefore, in addition to its technological challenges, the robotaxi industry must overcome significant social hurdles as well.</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CE9BB153-E78F-42D3-8D3C-D4810B928E2D}"/>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11603" y="4545106"/>
            <a:ext cx="11494377" cy="1885511"/>
          </a:xfrm>
          <a:prstGeom prst="rect">
            <a:avLst/>
          </a:prstGeom>
        </p:spPr>
      </p:pic>
    </p:spTree>
    <p:extLst>
      <p:ext uri="{BB962C8B-B14F-4D97-AF65-F5344CB8AC3E}">
        <p14:creationId xmlns:p14="http://schemas.microsoft.com/office/powerpoint/2010/main" val="2589055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VEHICLE TYPE</a:t>
            </a:r>
          </a:p>
        </p:txBody>
      </p:sp>
      <p:sp>
        <p:nvSpPr>
          <p:cNvPr id="51" name="Rectangle 50"/>
          <p:cNvSpPr/>
          <p:nvPr/>
        </p:nvSpPr>
        <p:spPr>
          <a:xfrm>
            <a:off x="457200"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Cars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Vans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 Vehicle Types</a:t>
            </a:r>
          </a:p>
        </p:txBody>
      </p:sp>
      <p:sp>
        <p:nvSpPr>
          <p:cNvPr id="52" name="Rounded Rectangle 51"/>
          <p:cNvSpPr/>
          <p:nvPr/>
        </p:nvSpPr>
        <p:spPr>
          <a:xfrm>
            <a:off x="2749296"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AUTONOMOUS LEVEL</a:t>
            </a:r>
          </a:p>
        </p:txBody>
      </p:sp>
      <p:sp>
        <p:nvSpPr>
          <p:cNvPr id="53" name="Rectangle 52"/>
          <p:cNvSpPr/>
          <p:nvPr/>
        </p:nvSpPr>
        <p:spPr>
          <a:xfrm>
            <a:off x="2749296"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Teleoperated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Fully Autonomous</a:t>
            </a:r>
          </a:p>
        </p:txBody>
      </p:sp>
      <p:sp>
        <p:nvSpPr>
          <p:cNvPr id="54" name="Rounded Rectangle 53"/>
          <p:cNvSpPr/>
          <p:nvPr/>
        </p:nvSpPr>
        <p:spPr>
          <a:xfrm>
            <a:off x="5041392"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COMPONENT</a:t>
            </a:r>
          </a:p>
        </p:txBody>
      </p:sp>
      <p:sp>
        <p:nvSpPr>
          <p:cNvPr id="55" name="Rectangle 54"/>
          <p:cNvSpPr/>
          <p:nvPr/>
        </p:nvSpPr>
        <p:spPr>
          <a:xfrm>
            <a:off x="5041392"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Hardware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Software</a:t>
            </a:r>
          </a:p>
        </p:txBody>
      </p:sp>
      <p:sp>
        <p:nvSpPr>
          <p:cNvPr id="56" name="Rounded Rectangle 55"/>
          <p:cNvSpPr/>
          <p:nvPr/>
        </p:nvSpPr>
        <p:spPr>
          <a:xfrm>
            <a:off x="7333488"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SERVICE</a:t>
            </a:r>
          </a:p>
        </p:txBody>
      </p:sp>
      <p:sp>
        <p:nvSpPr>
          <p:cNvPr id="57" name="Rectangle 56"/>
          <p:cNvSpPr/>
          <p:nvPr/>
        </p:nvSpPr>
        <p:spPr>
          <a:xfrm>
            <a:off x="7333488"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Rental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Station Based</a:t>
            </a:r>
          </a:p>
        </p:txBody>
      </p:sp>
      <p:sp>
        <p:nvSpPr>
          <p:cNvPr id="58" name="Rounded Rectangle 57"/>
          <p:cNvSpPr/>
          <p:nvPr/>
        </p:nvSpPr>
        <p:spPr>
          <a:xfrm>
            <a:off x="9625584"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9" name="Rectangle 58"/>
          <p:cNvSpPr/>
          <p:nvPr/>
        </p:nvSpPr>
        <p:spPr>
          <a:xfrm>
            <a:off x="9625584"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Passenger Transportation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Goods Transportation</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130342" y="2361963"/>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D3A750-A7D4-D03A-9E6E-67E677CD3B37}"/>
              </a:ext>
            </a:extLst>
          </p:cNvPr>
          <p:cNvSpPr txBox="1"/>
          <p:nvPr/>
        </p:nvSpPr>
        <p:spPr>
          <a:xfrm>
            <a:off x="-26780" y="2908024"/>
            <a:ext cx="3655805" cy="1854354"/>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Top Investment and White Space Opportunities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Ecosystem Mapping</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Technological Advancements, Benefits, &amp; Impacts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Attractiveness Index, 2024</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PESTEL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Macro-Economic Indicators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Pricing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BDCE15B-F590-8029-907F-22E8F9B3EA34}"/>
              </a:ext>
            </a:extLst>
          </p:cNvPr>
          <p:cNvSpPr txBox="1"/>
          <p:nvPr/>
        </p:nvSpPr>
        <p:spPr>
          <a:xfrm>
            <a:off x="3116470" y="3107514"/>
            <a:ext cx="3655805" cy="1066959"/>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Regulatory Landscape</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Key Success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Impacting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Patent Analysis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Raw Material Analysis</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5506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{{types}}</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2019-2023</a:t>
            </a:r>
          </a:p>
        </p:txBody>
      </p:sp>
      <p:graphicFrame>
        <p:nvGraphicFramePr>
          <p:cNvPr id="10" name="Table 9"/>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1" name="Chart 1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3"/>
          </a:graphicData>
        </a:graphic>
      </p:graphicFrame>
    </p:spTree>
    <p:extLst>
      <p:ext uri="{BB962C8B-B14F-4D97-AF65-F5344CB8AC3E}">
        <p14:creationId xmlns:p14="http://schemas.microsoft.com/office/powerpoint/2010/main" val="2689832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{{heading}} SIZE,  BY {{type_1}}, Historic Year 2019-2023 and Forecast to 2032 ({{cur}})</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spTree>
    <p:extLst>
      <p:ext uri="{BB962C8B-B14F-4D97-AF65-F5344CB8AC3E}">
        <p14:creationId xmlns:p14="http://schemas.microsoft.com/office/powerpoint/2010/main" val="3422082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{{2_heading}}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2019-2023</a:t>
            </a:r>
          </a:p>
        </p:txBody>
      </p:sp>
    </p:spTree>
    <p:extLst>
      <p:ext uri="{BB962C8B-B14F-4D97-AF65-F5344CB8AC3E}">
        <p14:creationId xmlns:p14="http://schemas.microsoft.com/office/powerpoint/2010/main" val="497324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{{heading}}: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graphicFrame>
        <p:nvGraphicFramePr>
          <p:cNvPr id="24" name="Table 23"/>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5" name="Chart 24"/>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6"/>
          </a:graphicData>
        </a:graphic>
      </p:graphicFrame>
    </p:spTree>
    <p:extLst>
      <p:ext uri="{BB962C8B-B14F-4D97-AF65-F5344CB8AC3E}">
        <p14:creationId xmlns:p14="http://schemas.microsoft.com/office/powerpoint/2010/main" val="3640526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Vehicle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ROBOTAXI MARKET SIZE,  BY Vehicle Type,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ROBOTAXI MARKET SIZE,  BY {{type_1}}, Historic Year 2019-2023 and Forecast to 2032 ({{cur}})</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spTree>
    <p:extLst>
      <p:ext uri="{BB962C8B-B14F-4D97-AF65-F5344CB8AC3E}">
        <p14:creationId xmlns:p14="http://schemas.microsoft.com/office/powerpoint/2010/main" val="2259246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{{2_heading}}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948153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{{heading}}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players</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for the year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2023</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The market positioning of the leading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player</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is done considering the following points:</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{{h}}</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{{e}}</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{{rev}}</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{{geo}}</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{{es}}</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{{2_heading}}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654357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{{es}}</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{{h}}</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{{ownership}}</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{{rev}}</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{{e}}</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{{website}}</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{{para}}</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{{product}}</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graphicFrame>
        <p:nvGraphicFramePr>
          <p:cNvPr id="13" name="Chart 12"/>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1775322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spTree>
    <p:extLst>
      <p:ext uri="{BB962C8B-B14F-4D97-AF65-F5344CB8AC3E}">
        <p14:creationId xmlns:p14="http://schemas.microsoft.com/office/powerpoint/2010/main" val="3934507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{{company}} </a:t>
            </a:r>
            <a:r>
              <a:rPr lang="en-US" dirty="0"/>
              <a:t>– KEY DEVELOPMENTS</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4.4. Supply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4.5. Demand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r>
              <a:tr h="349623">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349623">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349623">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349623">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349623">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349623">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349623">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349623">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349623">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349623">
                <a:tc>
                  <a:txBody>
                    <a:bodyPr/>
                    <a:lstStyle/>
                    <a:p>
                      <a:pPr>
                        <a:defRPr sz="1100" b="0">
                          <a:solidFill>
                            <a:srgbClr val="000000"/>
                          </a:solidFill>
                          <a:latin typeface="Pooppins"/>
                        </a:defRPr>
                      </a:pPr>
                      <a:r>
                        <a:t>          3.4. Competition Overview</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a:t>
                      </a:r>
                    </a:p>
                  </a:txBody>
                  <a:tcPr>
                    <a:noFill/>
                    <a:lnL>
                      <a:noFill/>
                    </a:lnL>
                    <a:lnR>
                      <a:noFill/>
                    </a:lnR>
                    <a:lnT>
                      <a:noFill/>
                    </a:lnT>
                    <a:lnB>
                      <a:noFill/>
                    </a:lnB>
                  </a:tcPr>
                </a:tc>
              </a:tr>
              <a:tr h="349623">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349623">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349623">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349632">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6. Global ROBOTAXI Market Size by Vehicle Type (2025-2032)</a:t>
                      </a:r>
                    </a:p>
                  </a:txBody>
                  <a:tcPr>
                    <a:noFill/>
                    <a:lnL>
                      <a:noFill/>
                    </a:lnL>
                    <a:lnR>
                      <a:noFill/>
                    </a:lnR>
                    <a:lnT>
                      <a:noFill/>
                    </a:lnT>
                    <a:lnB>
                      <a:noFill/>
                    </a:lnB>
                  </a:tcPr>
                </a:tc>
                <a:tc>
                  <a:txBody>
                    <a:bodyPr/>
                    <a:lstStyle/>
                    <a:p>
                      <a:pPr>
                        <a:defRPr sz="1100" b="0">
                          <a:solidFill>
                            <a:srgbClr val="000000"/>
                          </a:solidFill>
                          <a:latin typeface="Pooppins"/>
                        </a:defRPr>
                      </a:pPr>
                      <a:r>
                        <a:t>                    8.1.1. LiDAR Sensors</a:t>
                      </a:r>
                    </a:p>
                  </a:txBody>
                  <a:tcPr>
                    <a:noFill/>
                    <a:lnL>
                      <a:noFill/>
                    </a:lnL>
                    <a:lnR>
                      <a:noFill/>
                    </a:lnR>
                    <a:lnT>
                      <a:noFill/>
                    </a:lnT>
                    <a:lnB>
                      <a:noFill/>
                    </a:lnB>
                  </a:tcPr>
                </a:tc>
              </a:tr>
              <a:tr h="349623">
                <a:tc>
                  <a:txBody>
                    <a:bodyPr/>
                    <a:lstStyle/>
                    <a:p>
                      <a:pPr>
                        <a:defRPr sz="1100" b="0">
                          <a:solidFill>
                            <a:srgbClr val="000000"/>
                          </a:solidFill>
                          <a:latin typeface="Pooppins"/>
                        </a:defRPr>
                      </a:pPr>
                      <a:r>
                        <a:t>          6.1. Cars</a:t>
                      </a:r>
                    </a:p>
                  </a:txBody>
                  <a:tcPr>
                    <a:noFill/>
                    <a:lnL>
                      <a:noFill/>
                    </a:lnL>
                    <a:lnR>
                      <a:noFill/>
                    </a:lnR>
                    <a:lnT>
                      <a:noFill/>
                    </a:lnT>
                    <a:lnB>
                      <a:noFill/>
                    </a:lnB>
                  </a:tcPr>
                </a:tc>
                <a:tc>
                  <a:txBody>
                    <a:bodyPr/>
                    <a:lstStyle/>
                    <a:p>
                      <a:pPr>
                        <a:defRPr sz="1100" b="0">
                          <a:solidFill>
                            <a:srgbClr val="000000"/>
                          </a:solidFill>
                          <a:latin typeface="Pooppins"/>
                        </a:defRPr>
                      </a:pPr>
                      <a:r>
                        <a:t>                    8.1.2. Cameras</a:t>
                      </a:r>
                    </a:p>
                  </a:txBody>
                  <a:tcPr>
                    <a:noFill/>
                    <a:lnL>
                      <a:noFill/>
                    </a:lnL>
                    <a:lnR>
                      <a:noFill/>
                    </a:lnR>
                    <a:lnT>
                      <a:noFill/>
                    </a:lnT>
                    <a:lnB>
                      <a:noFill/>
                    </a:lnB>
                  </a:tcPr>
                </a:tc>
              </a:tr>
              <a:tr h="349623">
                <a:tc>
                  <a:txBody>
                    <a:bodyPr/>
                    <a:lstStyle/>
                    <a:p>
                      <a:pPr>
                        <a:defRPr sz="1100" b="0">
                          <a:solidFill>
                            <a:srgbClr val="000000"/>
                          </a:solidFill>
                          <a:latin typeface="Pooppins"/>
                        </a:defRPr>
                      </a:pPr>
                      <a:r>
                        <a:t>                    6.1.1. ICE</a:t>
                      </a:r>
                    </a:p>
                  </a:txBody>
                  <a:tcPr>
                    <a:noFill/>
                    <a:lnL>
                      <a:noFill/>
                    </a:lnL>
                    <a:lnR>
                      <a:noFill/>
                    </a:lnR>
                    <a:lnT>
                      <a:noFill/>
                    </a:lnT>
                    <a:lnB>
                      <a:noFill/>
                    </a:lnB>
                  </a:tcPr>
                </a:tc>
                <a:tc>
                  <a:txBody>
                    <a:bodyPr/>
                    <a:lstStyle/>
                    <a:p>
                      <a:pPr>
                        <a:defRPr sz="1100" b="0">
                          <a:solidFill>
                            <a:srgbClr val="000000"/>
                          </a:solidFill>
                          <a:latin typeface="Pooppins"/>
                        </a:defRPr>
                      </a:pPr>
                      <a:r>
                        <a:t>                    8.1.3. Radars</a:t>
                      </a:r>
                    </a:p>
                  </a:txBody>
                  <a:tcPr>
                    <a:noFill/>
                    <a:lnL>
                      <a:noFill/>
                    </a:lnL>
                    <a:lnR>
                      <a:noFill/>
                    </a:lnR>
                    <a:lnT>
                      <a:noFill/>
                    </a:lnT>
                    <a:lnB>
                      <a:noFill/>
                    </a:lnB>
                  </a:tcPr>
                </a:tc>
              </a:tr>
              <a:tr h="349623">
                <a:tc>
                  <a:txBody>
                    <a:bodyPr/>
                    <a:lstStyle/>
                    <a:p>
                      <a:pPr>
                        <a:defRPr sz="1100" b="0">
                          <a:solidFill>
                            <a:srgbClr val="000000"/>
                          </a:solidFill>
                          <a:latin typeface="Pooppins"/>
                        </a:defRPr>
                      </a:pPr>
                      <a:r>
                        <a:t>                    6.1.2. BEV</a:t>
                      </a:r>
                    </a:p>
                  </a:txBody>
                  <a:tcPr>
                    <a:noFill/>
                    <a:lnL>
                      <a:noFill/>
                    </a:lnL>
                    <a:lnR>
                      <a:noFill/>
                    </a:lnR>
                    <a:lnT>
                      <a:noFill/>
                    </a:lnT>
                    <a:lnB>
                      <a:noFill/>
                    </a:lnB>
                  </a:tcPr>
                </a:tc>
                <a:tc>
                  <a:txBody>
                    <a:bodyPr/>
                    <a:lstStyle/>
                    <a:p>
                      <a:pPr>
                        <a:defRPr sz="1100" b="0">
                          <a:solidFill>
                            <a:srgbClr val="000000"/>
                          </a:solidFill>
                          <a:latin typeface="Pooppins"/>
                        </a:defRPr>
                      </a:pPr>
                      <a:r>
                        <a:t>                    8.1.4. Connectivity Modules (5G TCUs)</a:t>
                      </a:r>
                    </a:p>
                  </a:txBody>
                  <a:tcPr>
                    <a:noFill/>
                    <a:lnL>
                      <a:noFill/>
                    </a:lnL>
                    <a:lnR>
                      <a:noFill/>
                    </a:lnR>
                    <a:lnT>
                      <a:noFill/>
                    </a:lnT>
                    <a:lnB>
                      <a:noFill/>
                    </a:lnB>
                  </a:tcPr>
                </a:tc>
              </a:tr>
              <a:tr h="349623">
                <a:tc>
                  <a:txBody>
                    <a:bodyPr/>
                    <a:lstStyle/>
                    <a:p>
                      <a:pPr>
                        <a:defRPr sz="1100" b="0">
                          <a:solidFill>
                            <a:srgbClr val="000000"/>
                          </a:solidFill>
                          <a:latin typeface="Pooppins"/>
                        </a:defRPr>
                      </a:pPr>
                      <a:r>
                        <a:t>                    6.1.3. Fuel Cell</a:t>
                      </a:r>
                    </a:p>
                  </a:txBody>
                  <a:tcPr>
                    <a:noFill/>
                    <a:lnL>
                      <a:noFill/>
                    </a:lnL>
                    <a:lnR>
                      <a:noFill/>
                    </a:lnR>
                    <a:lnT>
                      <a:noFill/>
                    </a:lnT>
                    <a:lnB>
                      <a:noFill/>
                    </a:lnB>
                  </a:tcPr>
                </a:tc>
                <a:tc>
                  <a:txBody>
                    <a:bodyPr/>
                    <a:lstStyle/>
                    <a:p>
                      <a:pPr>
                        <a:defRPr sz="1100" b="0">
                          <a:solidFill>
                            <a:srgbClr val="000000"/>
                          </a:solidFill>
                          <a:latin typeface="Pooppins"/>
                        </a:defRPr>
                      </a:pPr>
                      <a:r>
                        <a:t>                    8.1.5. Others</a:t>
                      </a:r>
                    </a:p>
                  </a:txBody>
                  <a:tcPr>
                    <a:noFill/>
                    <a:lnL>
                      <a:noFill/>
                    </a:lnL>
                    <a:lnR>
                      <a:noFill/>
                    </a:lnR>
                    <a:lnT>
                      <a:noFill/>
                    </a:lnT>
                    <a:lnB>
                      <a:noFill/>
                    </a:lnB>
                  </a:tcPr>
                </a:tc>
              </a:tr>
              <a:tr h="349623">
                <a:tc>
                  <a:txBody>
                    <a:bodyPr/>
                    <a:lstStyle/>
                    <a:p>
                      <a:pPr>
                        <a:defRPr sz="1100" b="0">
                          <a:solidFill>
                            <a:srgbClr val="000000"/>
                          </a:solidFill>
                          <a:latin typeface="Pooppins"/>
                        </a:defRPr>
                      </a:pPr>
                      <a:r>
                        <a:t>                    6.1.4. Others</a:t>
                      </a:r>
                    </a:p>
                  </a:txBody>
                  <a:tcPr>
                    <a:noFill/>
                    <a:lnL>
                      <a:noFill/>
                    </a:lnL>
                    <a:lnR>
                      <a:noFill/>
                    </a:lnR>
                    <a:lnT>
                      <a:noFill/>
                    </a:lnT>
                    <a:lnB>
                      <a:noFill/>
                    </a:lnB>
                  </a:tcPr>
                </a:tc>
                <a:tc>
                  <a:txBody>
                    <a:bodyPr/>
                    <a:lstStyle/>
                    <a:p>
                      <a:pPr>
                        <a:defRPr sz="1100" b="0">
                          <a:solidFill>
                            <a:srgbClr val="000000"/>
                          </a:solidFill>
                          <a:latin typeface="Pooppins"/>
                        </a:defRPr>
                      </a:pPr>
                      <a:r>
                        <a:t>          8.2. Software</a:t>
                      </a:r>
                    </a:p>
                  </a:txBody>
                  <a:tcPr>
                    <a:noFill/>
                    <a:lnL>
                      <a:noFill/>
                    </a:lnL>
                    <a:lnR>
                      <a:noFill/>
                    </a:lnR>
                    <a:lnT>
                      <a:noFill/>
                    </a:lnT>
                    <a:lnB>
                      <a:noFill/>
                    </a:lnB>
                  </a:tcPr>
                </a:tc>
              </a:tr>
              <a:tr h="349623">
                <a:tc>
                  <a:txBody>
                    <a:bodyPr/>
                    <a:lstStyle/>
                    <a:p>
                      <a:pPr>
                        <a:defRPr sz="1100" b="0">
                          <a:solidFill>
                            <a:srgbClr val="000000"/>
                          </a:solidFill>
                          <a:latin typeface="Pooppins"/>
                        </a:defRPr>
                      </a:pPr>
                      <a:r>
                        <a:t>          6.2. Vans</a:t>
                      </a:r>
                    </a:p>
                  </a:txBody>
                  <a:tcPr>
                    <a:noFill/>
                    <a:lnL>
                      <a:noFill/>
                    </a:lnL>
                    <a:lnR>
                      <a:noFill/>
                    </a:lnR>
                    <a:lnT>
                      <a:noFill/>
                    </a:lnT>
                    <a:lnB>
                      <a:noFill/>
                    </a:lnB>
                  </a:tcPr>
                </a:tc>
                <a:tc>
                  <a:txBody>
                    <a:bodyPr/>
                    <a:lstStyle/>
                    <a:p>
                      <a:pPr>
                        <a:defRPr sz="1100" b="1">
                          <a:solidFill>
                            <a:srgbClr val="7030A0"/>
                          </a:solidFill>
                          <a:latin typeface="Pooppins"/>
                        </a:defRPr>
                      </a:pPr>
                      <a:r>
                        <a:t>9. Global ROBOTAXI Market Size by Service (2025-2032)</a:t>
                      </a:r>
                    </a:p>
                  </a:txBody>
                  <a:tcPr>
                    <a:noFill/>
                    <a:lnL>
                      <a:noFill/>
                    </a:lnL>
                    <a:lnR>
                      <a:noFill/>
                    </a:lnR>
                    <a:lnT>
                      <a:noFill/>
                    </a:lnT>
                    <a:lnB>
                      <a:noFill/>
                    </a:lnB>
                  </a:tcPr>
                </a:tc>
              </a:tr>
              <a:tr h="349623">
                <a:tc>
                  <a:txBody>
                    <a:bodyPr/>
                    <a:lstStyle/>
                    <a:p>
                      <a:pPr>
                        <a:defRPr sz="1100" b="0">
                          <a:solidFill>
                            <a:srgbClr val="000000"/>
                          </a:solidFill>
                          <a:latin typeface="Pooppins"/>
                        </a:defRPr>
                      </a:pPr>
                      <a:r>
                        <a:t>                    6.2.1. ICE</a:t>
                      </a:r>
                    </a:p>
                  </a:txBody>
                  <a:tcPr>
                    <a:noFill/>
                    <a:lnL>
                      <a:noFill/>
                    </a:lnL>
                    <a:lnR>
                      <a:noFill/>
                    </a:lnR>
                    <a:lnT>
                      <a:noFill/>
                    </a:lnT>
                    <a:lnB>
                      <a:noFill/>
                    </a:lnB>
                  </a:tcPr>
                </a:tc>
                <a:tc>
                  <a:txBody>
                    <a:bodyPr/>
                    <a:lstStyle/>
                    <a:p>
                      <a:pPr>
                        <a:defRPr sz="1100" b="0">
                          <a:solidFill>
                            <a:srgbClr val="000000"/>
                          </a:solidFill>
                          <a:latin typeface="Pooppins"/>
                        </a:defRPr>
                      </a:pPr>
                      <a:r>
                        <a:t>          9.1. Rental</a:t>
                      </a:r>
                    </a:p>
                  </a:txBody>
                  <a:tcPr>
                    <a:noFill/>
                    <a:lnL>
                      <a:noFill/>
                    </a:lnL>
                    <a:lnR>
                      <a:noFill/>
                    </a:lnR>
                    <a:lnT>
                      <a:noFill/>
                    </a:lnT>
                    <a:lnB>
                      <a:noFill/>
                    </a:lnB>
                  </a:tcPr>
                </a:tc>
              </a:tr>
              <a:tr h="349623">
                <a:tc>
                  <a:txBody>
                    <a:bodyPr/>
                    <a:lstStyle/>
                    <a:p>
                      <a:pPr>
                        <a:defRPr sz="1100" b="0">
                          <a:solidFill>
                            <a:srgbClr val="000000"/>
                          </a:solidFill>
                          <a:latin typeface="Pooppins"/>
                        </a:defRPr>
                      </a:pPr>
                      <a:r>
                        <a:t>                    6.2.2. BEV</a:t>
                      </a:r>
                    </a:p>
                  </a:txBody>
                  <a:tcPr>
                    <a:noFill/>
                    <a:lnL>
                      <a:noFill/>
                    </a:lnL>
                    <a:lnR>
                      <a:noFill/>
                    </a:lnR>
                    <a:lnT>
                      <a:noFill/>
                    </a:lnT>
                    <a:lnB>
                      <a:noFill/>
                    </a:lnB>
                  </a:tcPr>
                </a:tc>
                <a:tc>
                  <a:txBody>
                    <a:bodyPr/>
                    <a:lstStyle/>
                    <a:p>
                      <a:pPr>
                        <a:defRPr sz="1100" b="0">
                          <a:solidFill>
                            <a:srgbClr val="000000"/>
                          </a:solidFill>
                          <a:latin typeface="Pooppins"/>
                        </a:defRPr>
                      </a:pPr>
                      <a:r>
                        <a:t>          9.2. Station Based</a:t>
                      </a:r>
                    </a:p>
                  </a:txBody>
                  <a:tcPr>
                    <a:noFill/>
                    <a:lnL>
                      <a:noFill/>
                    </a:lnL>
                    <a:lnR>
                      <a:noFill/>
                    </a:lnR>
                    <a:lnT>
                      <a:noFill/>
                    </a:lnT>
                    <a:lnB>
                      <a:noFill/>
                    </a:lnB>
                  </a:tcPr>
                </a:tc>
              </a:tr>
              <a:tr h="349623">
                <a:tc>
                  <a:txBody>
                    <a:bodyPr/>
                    <a:lstStyle/>
                    <a:p>
                      <a:pPr>
                        <a:defRPr sz="1100" b="0">
                          <a:solidFill>
                            <a:srgbClr val="000000"/>
                          </a:solidFill>
                          <a:latin typeface="Pooppins"/>
                        </a:defRPr>
                      </a:pPr>
                      <a:r>
                        <a:t>                    6.2.3. Fuel Cell</a:t>
                      </a:r>
                    </a:p>
                  </a:txBody>
                  <a:tcPr>
                    <a:noFill/>
                    <a:lnL>
                      <a:noFill/>
                    </a:lnL>
                    <a:lnR>
                      <a:noFill/>
                    </a:lnR>
                    <a:lnT>
                      <a:noFill/>
                    </a:lnT>
                    <a:lnB>
                      <a:noFill/>
                    </a:lnB>
                  </a:tcPr>
                </a:tc>
                <a:tc>
                  <a:txBody>
                    <a:bodyPr/>
                    <a:lstStyle/>
                    <a:p>
                      <a:pPr>
                        <a:defRPr sz="1100" b="1">
                          <a:solidFill>
                            <a:srgbClr val="7030A0"/>
                          </a:solidFill>
                          <a:latin typeface="Pooppins"/>
                        </a:defRPr>
                      </a:pPr>
                      <a:r>
                        <a:t>10. Global ROBOTAXI Market Size by Application (2025-2032)</a:t>
                      </a:r>
                    </a:p>
                  </a:txBody>
                  <a:tcPr>
                    <a:noFill/>
                    <a:lnL>
                      <a:noFill/>
                    </a:lnL>
                    <a:lnR>
                      <a:noFill/>
                    </a:lnR>
                    <a:lnT>
                      <a:noFill/>
                    </a:lnT>
                    <a:lnB>
                      <a:noFill/>
                    </a:lnB>
                  </a:tcPr>
                </a:tc>
              </a:tr>
              <a:tr h="349623">
                <a:tc>
                  <a:txBody>
                    <a:bodyPr/>
                    <a:lstStyle/>
                    <a:p>
                      <a:pPr>
                        <a:defRPr sz="1100" b="0">
                          <a:solidFill>
                            <a:srgbClr val="000000"/>
                          </a:solidFill>
                          <a:latin typeface="Pooppins"/>
                        </a:defRPr>
                      </a:pPr>
                      <a:r>
                        <a:t>                    6.2.4. Others</a:t>
                      </a:r>
                    </a:p>
                  </a:txBody>
                  <a:tcPr>
                    <a:noFill/>
                    <a:lnL>
                      <a:noFill/>
                    </a:lnL>
                    <a:lnR>
                      <a:noFill/>
                    </a:lnR>
                    <a:lnT>
                      <a:noFill/>
                    </a:lnT>
                    <a:lnB>
                      <a:noFill/>
                    </a:lnB>
                  </a:tcPr>
                </a:tc>
                <a:tc>
                  <a:txBody>
                    <a:bodyPr/>
                    <a:lstStyle/>
                    <a:p>
                      <a:pPr>
                        <a:defRPr sz="1100" b="0">
                          <a:solidFill>
                            <a:srgbClr val="000000"/>
                          </a:solidFill>
                          <a:latin typeface="Pooppins"/>
                        </a:defRPr>
                      </a:pPr>
                      <a:r>
                        <a:t>          10.1. Passenger Transportation</a:t>
                      </a:r>
                    </a:p>
                  </a:txBody>
                  <a:tcPr>
                    <a:noFill/>
                    <a:lnL>
                      <a:noFill/>
                    </a:lnL>
                    <a:lnR>
                      <a:noFill/>
                    </a:lnR>
                    <a:lnT>
                      <a:noFill/>
                    </a:lnT>
                    <a:lnB>
                      <a:noFill/>
                    </a:lnB>
                  </a:tcPr>
                </a:tc>
              </a:tr>
              <a:tr h="349623">
                <a:tc>
                  <a:txBody>
                    <a:bodyPr/>
                    <a:lstStyle/>
                    <a:p>
                      <a:pPr>
                        <a:defRPr sz="1100" b="0">
                          <a:solidFill>
                            <a:srgbClr val="000000"/>
                          </a:solidFill>
                          <a:latin typeface="Pooppins"/>
                        </a:defRPr>
                      </a:pPr>
                      <a:r>
                        <a:t>          6.3. Other Vehicle Types</a:t>
                      </a:r>
                    </a:p>
                  </a:txBody>
                  <a:tcPr>
                    <a:noFill/>
                    <a:lnL>
                      <a:noFill/>
                    </a:lnL>
                    <a:lnR>
                      <a:noFill/>
                    </a:lnR>
                    <a:lnT>
                      <a:noFill/>
                    </a:lnT>
                    <a:lnB>
                      <a:noFill/>
                    </a:lnB>
                  </a:tcPr>
                </a:tc>
                <a:tc>
                  <a:txBody>
                    <a:bodyPr/>
                    <a:lstStyle/>
                    <a:p>
                      <a:pPr>
                        <a:defRPr sz="1100" b="0">
                          <a:solidFill>
                            <a:srgbClr val="000000"/>
                          </a:solidFill>
                          <a:latin typeface="Pooppins"/>
                        </a:defRPr>
                      </a:pPr>
                      <a:r>
                        <a:t>          10.2. Goods Transportation</a:t>
                      </a:r>
                    </a:p>
                  </a:txBody>
                  <a:tcPr>
                    <a:noFill/>
                    <a:lnL>
                      <a:noFill/>
                    </a:lnL>
                    <a:lnR>
                      <a:noFill/>
                    </a:lnR>
                    <a:lnT>
                      <a:noFill/>
                    </a:lnT>
                    <a:lnB>
                      <a:noFill/>
                    </a:lnB>
                  </a:tcPr>
                </a:tc>
              </a:tr>
              <a:tr h="349623">
                <a:tc>
                  <a:txBody>
                    <a:bodyPr/>
                    <a:lstStyle/>
                    <a:p>
                      <a:pPr>
                        <a:defRPr sz="1100" b="1">
                          <a:solidFill>
                            <a:srgbClr val="7030A0"/>
                          </a:solidFill>
                          <a:latin typeface="Pooppins"/>
                        </a:defRPr>
                      </a:pPr>
                      <a:r>
                        <a:t>7. Global ROBOTAXI Market Size by Autonomous Level (2025-2032)</a:t>
                      </a:r>
                    </a:p>
                  </a:txBody>
                  <a:tcPr>
                    <a:noFill/>
                    <a:lnL>
                      <a:noFill/>
                    </a:lnL>
                    <a:lnR>
                      <a:noFill/>
                    </a:lnR>
                    <a:lnT>
                      <a:noFill/>
                    </a:lnT>
                    <a:lnB>
                      <a:noFill/>
                    </a:lnB>
                  </a:tcPr>
                </a:tc>
                <a:tc>
                  <a:txBody>
                    <a:bodyPr/>
                    <a:lstStyle/>
                    <a:p>
                      <a:pPr>
                        <a:defRPr sz="1100" b="1">
                          <a:solidFill>
                            <a:srgbClr val="7030A0"/>
                          </a:solidFill>
                          <a:latin typeface="Pooppins"/>
                        </a:defRPr>
                      </a:pPr>
                      <a:r>
                        <a:t>11. Global ROBOTAXI Market Size by Region (2025-2032)</a:t>
                      </a:r>
                    </a:p>
                  </a:txBody>
                  <a:tcPr>
                    <a:noFill/>
                    <a:lnL>
                      <a:noFill/>
                    </a:lnL>
                    <a:lnR>
                      <a:noFill/>
                    </a:lnR>
                    <a:lnT>
                      <a:noFill/>
                    </a:lnT>
                    <a:lnB>
                      <a:noFill/>
                    </a:lnB>
                  </a:tcPr>
                </a:tc>
              </a:tr>
              <a:tr h="349623">
                <a:tc>
                  <a:txBody>
                    <a:bodyPr/>
                    <a:lstStyle/>
                    <a:p>
                      <a:pPr>
                        <a:defRPr sz="1100" b="0">
                          <a:solidFill>
                            <a:srgbClr val="000000"/>
                          </a:solidFill>
                          <a:latin typeface="Pooppins"/>
                        </a:defRPr>
                      </a:pPr>
                      <a:r>
                        <a:t>          7.1. Teleoperated</a:t>
                      </a:r>
                    </a:p>
                  </a:txBody>
                  <a:tcPr>
                    <a:noFill/>
                    <a:lnL>
                      <a:noFill/>
                    </a:lnL>
                    <a:lnR>
                      <a:noFill/>
                    </a:lnR>
                    <a:lnT>
                      <a:noFill/>
                    </a:lnT>
                    <a:lnB>
                      <a:noFill/>
                    </a:lnB>
                  </a:tcPr>
                </a:tc>
                <a:tc>
                  <a:txBody>
                    <a:bodyPr/>
                    <a:lstStyle/>
                    <a:p>
                      <a:pPr>
                        <a:defRPr sz="1100" b="0">
                          <a:solidFill>
                            <a:srgbClr val="000000"/>
                          </a:solidFill>
                          <a:latin typeface="Pooppins"/>
                        </a:defRPr>
                      </a:pPr>
                      <a:r>
                        <a:t>          11.1. North America (By Vehicle Type, By Autonomous Level, By Component, By Service, By Application)</a:t>
                      </a:r>
                    </a:p>
                  </a:txBody>
                  <a:tcPr>
                    <a:noFill/>
                    <a:lnL>
                      <a:noFill/>
                    </a:lnL>
                    <a:lnR>
                      <a:noFill/>
                    </a:lnR>
                    <a:lnT>
                      <a:noFill/>
                    </a:lnT>
                    <a:lnB>
                      <a:noFill/>
                    </a:lnB>
                  </a:tcPr>
                </a:tc>
              </a:tr>
              <a:tr h="349623">
                <a:tc>
                  <a:txBody>
                    <a:bodyPr/>
                    <a:lstStyle/>
                    <a:p>
                      <a:pPr>
                        <a:defRPr sz="1100" b="0">
                          <a:solidFill>
                            <a:srgbClr val="000000"/>
                          </a:solidFill>
                          <a:latin typeface="Pooppins"/>
                        </a:defRPr>
                      </a:pPr>
                      <a:r>
                        <a:t>          7.2. Fully Autonomous</a:t>
                      </a:r>
                    </a:p>
                  </a:txBody>
                  <a:tcPr>
                    <a:noFill/>
                    <a:lnL>
                      <a:noFill/>
                    </a:lnL>
                    <a:lnR>
                      <a:noFill/>
                    </a:lnR>
                    <a:lnT>
                      <a:noFill/>
                    </a:lnT>
                    <a:lnB>
                      <a:noFill/>
                    </a:lnB>
                  </a:tcPr>
                </a:tc>
                <a:tc>
                  <a:txBody>
                    <a:bodyPr/>
                    <a:lstStyle/>
                    <a:p>
                      <a:pPr>
                        <a:defRPr sz="1100" b="0">
                          <a:solidFill>
                            <a:srgbClr val="000000"/>
                          </a:solidFill>
                          <a:latin typeface="Pooppins"/>
                        </a:defRPr>
                      </a:pPr>
                      <a:r>
                        <a:t>                    11.1.1. US</a:t>
                      </a:r>
                    </a:p>
                  </a:txBody>
                  <a:tcPr>
                    <a:noFill/>
                    <a:lnL>
                      <a:noFill/>
                    </a:lnL>
                    <a:lnR>
                      <a:noFill/>
                    </a:lnR>
                    <a:lnT>
                      <a:noFill/>
                    </a:lnT>
                    <a:lnB>
                      <a:noFill/>
                    </a:lnB>
                  </a:tcPr>
                </a:tc>
              </a:tr>
              <a:tr h="349623">
                <a:tc>
                  <a:txBody>
                    <a:bodyPr/>
                    <a:lstStyle/>
                    <a:p>
                      <a:pPr>
                        <a:defRPr sz="1100" b="1">
                          <a:solidFill>
                            <a:srgbClr val="7030A0"/>
                          </a:solidFill>
                          <a:latin typeface="Pooppins"/>
                        </a:defRPr>
                      </a:pPr>
                      <a:r>
                        <a:t>8. Global ROBOTAXI Market Size by Component (2025-2032)</a:t>
                      </a:r>
                    </a:p>
                  </a:txBody>
                  <a:tcPr>
                    <a:noFill/>
                    <a:lnL>
                      <a:noFill/>
                    </a:lnL>
                    <a:lnR>
                      <a:noFill/>
                    </a:lnR>
                    <a:lnT>
                      <a:noFill/>
                    </a:lnT>
                    <a:lnB>
                      <a:noFill/>
                    </a:lnB>
                  </a:tcPr>
                </a:tc>
                <a:tc>
                  <a:txBody>
                    <a:bodyPr/>
                    <a:lstStyle/>
                    <a:p>
                      <a:pPr>
                        <a:defRPr sz="1100" b="0">
                          <a:solidFill>
                            <a:srgbClr val="000000"/>
                          </a:solidFill>
                          <a:latin typeface="Pooppins"/>
                        </a:defRPr>
                      </a:pPr>
                      <a:r>
                        <a:t>                    11.1.2. Canada</a:t>
                      </a:r>
                    </a:p>
                  </a:txBody>
                  <a:tcPr>
                    <a:noFill/>
                    <a:lnL>
                      <a:noFill/>
                    </a:lnL>
                    <a:lnR>
                      <a:noFill/>
                    </a:lnR>
                    <a:lnT>
                      <a:noFill/>
                    </a:lnT>
                    <a:lnB>
                      <a:noFill/>
                    </a:lnB>
                  </a:tcPr>
                </a:tc>
              </a:tr>
              <a:tr h="349632">
                <a:tc>
                  <a:txBody>
                    <a:bodyPr/>
                    <a:lstStyle/>
                    <a:p>
                      <a:pPr>
                        <a:defRPr sz="1100" b="0">
                          <a:solidFill>
                            <a:srgbClr val="000000"/>
                          </a:solidFill>
                          <a:latin typeface="Pooppins"/>
                        </a:defRPr>
                      </a:pPr>
                      <a:r>
                        <a:t>          8.1. Hardware</a:t>
                      </a:r>
                    </a:p>
                  </a:txBody>
                  <a:tcPr>
                    <a:noFill/>
                    <a:lnL>
                      <a:noFill/>
                    </a:lnL>
                    <a:lnR>
                      <a:noFill/>
                    </a:lnR>
                    <a:lnT>
                      <a:noFill/>
                    </a:lnT>
                    <a:lnB>
                      <a:noFill/>
                    </a:lnB>
                  </a:tcPr>
                </a:tc>
                <a:tc>
                  <a:txBody>
                    <a:bodyPr/>
                    <a:lstStyle/>
                    <a:p>
                      <a:pPr>
                        <a:defRPr sz="1100" b="0">
                          <a:solidFill>
                            <a:srgbClr val="000000"/>
                          </a:solidFill>
                          <a:latin typeface="Pooppins"/>
                        </a:defRPr>
                      </a:pPr>
                      <a:r>
                        <a:t>          11.2. Europe (By Vehicle Type, By Autonomous Level, By Component, By Service, By Application)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11.2.1. UK</a:t>
                      </a:r>
                    </a:p>
                  </a:txBody>
                  <a:tcPr>
                    <a:noFill/>
                    <a:lnL>
                      <a:noFill/>
                    </a:lnL>
                    <a:lnR>
                      <a:noFill/>
                    </a:lnR>
                    <a:lnT>
                      <a:noFill/>
                    </a:lnT>
                    <a:lnB>
                      <a:noFill/>
                    </a:lnB>
                  </a:tcPr>
                </a:tc>
                <a:tc>
                  <a:txBody>
                    <a:bodyPr/>
                    <a:lstStyle/>
                    <a:p>
                      <a:pPr>
                        <a:defRPr sz="1100" b="0">
                          <a:solidFill>
                            <a:srgbClr val="000000"/>
                          </a:solidFill>
                          <a:latin typeface="Pooppins"/>
                        </a:defRPr>
                      </a:pPr>
                      <a:r>
                        <a:t>                    11.5.1. GCC Countries</a:t>
                      </a:r>
                    </a:p>
                  </a:txBody>
                  <a:tcPr>
                    <a:noFill/>
                    <a:lnL>
                      <a:noFill/>
                    </a:lnL>
                    <a:lnR>
                      <a:noFill/>
                    </a:lnR>
                    <a:lnT>
                      <a:noFill/>
                    </a:lnT>
                    <a:lnB>
                      <a:noFill/>
                    </a:lnB>
                  </a:tcPr>
                </a:tc>
              </a:tr>
              <a:tr h="349623">
                <a:tc>
                  <a:txBody>
                    <a:bodyPr/>
                    <a:lstStyle/>
                    <a:p>
                      <a:pPr>
                        <a:defRPr sz="1100" b="0">
                          <a:solidFill>
                            <a:srgbClr val="000000"/>
                          </a:solidFill>
                          <a:latin typeface="Pooppins"/>
                        </a:defRPr>
                      </a:pPr>
                      <a:r>
                        <a:t>                    11.2.2. Germany</a:t>
                      </a:r>
                    </a:p>
                  </a:txBody>
                  <a:tcPr>
                    <a:noFill/>
                    <a:lnL>
                      <a:noFill/>
                    </a:lnL>
                    <a:lnR>
                      <a:noFill/>
                    </a:lnR>
                    <a:lnT>
                      <a:noFill/>
                    </a:lnT>
                    <a:lnB>
                      <a:noFill/>
                    </a:lnB>
                  </a:tcPr>
                </a:tc>
                <a:tc>
                  <a:txBody>
                    <a:bodyPr/>
                    <a:lstStyle/>
                    <a:p>
                      <a:pPr>
                        <a:defRPr sz="1100" b="0">
                          <a:solidFill>
                            <a:srgbClr val="000000"/>
                          </a:solidFill>
                          <a:latin typeface="Pooppins"/>
                        </a:defRPr>
                      </a:pPr>
                      <a:r>
                        <a:t>                    11.5.2. South Africa</a:t>
                      </a:r>
                    </a:p>
                  </a:txBody>
                  <a:tcPr>
                    <a:noFill/>
                    <a:lnL>
                      <a:noFill/>
                    </a:lnL>
                    <a:lnR>
                      <a:noFill/>
                    </a:lnR>
                    <a:lnT>
                      <a:noFill/>
                    </a:lnT>
                    <a:lnB>
                      <a:noFill/>
                    </a:lnB>
                  </a:tcPr>
                </a:tc>
              </a:tr>
              <a:tr h="349623">
                <a:tc>
                  <a:txBody>
                    <a:bodyPr/>
                    <a:lstStyle/>
                    <a:p>
                      <a:pPr>
                        <a:defRPr sz="1100" b="0">
                          <a:solidFill>
                            <a:srgbClr val="000000"/>
                          </a:solidFill>
                          <a:latin typeface="Pooppins"/>
                        </a:defRPr>
                      </a:pPr>
                      <a:r>
                        <a:t>                    11.2.3. Spain</a:t>
                      </a:r>
                    </a:p>
                  </a:txBody>
                  <a:tcPr>
                    <a:noFill/>
                    <a:lnL>
                      <a:noFill/>
                    </a:lnL>
                    <a:lnR>
                      <a:noFill/>
                    </a:lnR>
                    <a:lnT>
                      <a:noFill/>
                    </a:lnT>
                    <a:lnB>
                      <a:noFill/>
                    </a:lnB>
                  </a:tcPr>
                </a:tc>
                <a:tc>
                  <a:txBody>
                    <a:bodyPr/>
                    <a:lstStyle/>
                    <a:p>
                      <a:pPr>
                        <a:defRPr sz="1100" b="0">
                          <a:solidFill>
                            <a:srgbClr val="000000"/>
                          </a:solidFill>
                          <a:latin typeface="Pooppins"/>
                        </a:defRPr>
                      </a:pPr>
                      <a:r>
                        <a:t>                    11.5.3. Rest of Middle East &amp; Africa</a:t>
                      </a:r>
                    </a:p>
                  </a:txBody>
                  <a:tcPr>
                    <a:noFill/>
                    <a:lnL>
                      <a:noFill/>
                    </a:lnL>
                    <a:lnR>
                      <a:noFill/>
                    </a:lnR>
                    <a:lnT>
                      <a:noFill/>
                    </a:lnT>
                    <a:lnB>
                      <a:noFill/>
                    </a:lnB>
                  </a:tcPr>
                </a:tc>
              </a:tr>
              <a:tr h="349623">
                <a:tc>
                  <a:txBody>
                    <a:bodyPr/>
                    <a:lstStyle/>
                    <a:p>
                      <a:pPr>
                        <a:defRPr sz="1100" b="0">
                          <a:solidFill>
                            <a:srgbClr val="000000"/>
                          </a:solidFill>
                          <a:latin typeface="Pooppins"/>
                        </a:defRPr>
                      </a:pPr>
                      <a:r>
                        <a:t>                    11.2.4. France</a:t>
                      </a:r>
                    </a:p>
                  </a:txBody>
                  <a:tcPr>
                    <a:noFill/>
                    <a:lnL>
                      <a:noFill/>
                    </a:lnL>
                    <a:lnR>
                      <a:noFill/>
                    </a:lnR>
                    <a:lnT>
                      <a:noFill/>
                    </a:lnT>
                    <a:lnB>
                      <a:noFill/>
                    </a:lnB>
                  </a:tcPr>
                </a:tc>
                <a:tc>
                  <a:txBody>
                    <a:bodyPr/>
                    <a:lstStyle/>
                    <a:p>
                      <a:pPr>
                        <a:defRPr sz="1100" b="1">
                          <a:solidFill>
                            <a:srgbClr val="7030A0"/>
                          </a:solidFill>
                          <a:latin typeface="Pooppins"/>
                        </a:defRPr>
                      </a:pPr>
                      <a:r>
                        <a:t>12. Competitive Dashboard</a:t>
                      </a:r>
                    </a:p>
                  </a:txBody>
                  <a:tcPr>
                    <a:noFill/>
                    <a:lnL>
                      <a:noFill/>
                    </a:lnL>
                    <a:lnR>
                      <a:noFill/>
                    </a:lnR>
                    <a:lnT>
                      <a:noFill/>
                    </a:lnT>
                    <a:lnB>
                      <a:noFill/>
                    </a:lnB>
                  </a:tcPr>
                </a:tc>
              </a:tr>
              <a:tr h="349623">
                <a:tc>
                  <a:txBody>
                    <a:bodyPr/>
                    <a:lstStyle/>
                    <a:p>
                      <a:pPr>
                        <a:defRPr sz="1100" b="0">
                          <a:solidFill>
                            <a:srgbClr val="000000"/>
                          </a:solidFill>
                          <a:latin typeface="Pooppins"/>
                        </a:defRPr>
                      </a:pPr>
                      <a:r>
                        <a:t>                    11.2.5. Italy</a:t>
                      </a:r>
                    </a:p>
                  </a:txBody>
                  <a:tcPr>
                    <a:noFill/>
                    <a:lnL>
                      <a:noFill/>
                    </a:lnL>
                    <a:lnR>
                      <a:noFill/>
                    </a:lnR>
                    <a:lnT>
                      <a:noFill/>
                    </a:lnT>
                    <a:lnB>
                      <a:noFill/>
                    </a:lnB>
                  </a:tcPr>
                </a:tc>
                <a:tc>
                  <a:txBody>
                    <a:bodyPr/>
                    <a:lstStyle/>
                    <a:p>
                      <a:pPr>
                        <a:defRPr sz="1100" b="0">
                          <a:solidFill>
                            <a:srgbClr val="000000"/>
                          </a:solidFill>
                          <a:latin typeface="Pooppins"/>
                        </a:defRPr>
                      </a:pPr>
                      <a:r>
                        <a:t>          12.1. Top 5 Player Comparison</a:t>
                      </a:r>
                    </a:p>
                  </a:txBody>
                  <a:tcPr>
                    <a:noFill/>
                    <a:lnL>
                      <a:noFill/>
                    </a:lnL>
                    <a:lnR>
                      <a:noFill/>
                    </a:lnR>
                    <a:lnT>
                      <a:noFill/>
                    </a:lnT>
                    <a:lnB>
                      <a:noFill/>
                    </a:lnB>
                  </a:tcPr>
                </a:tc>
              </a:tr>
              <a:tr h="349623">
                <a:tc>
                  <a:txBody>
                    <a:bodyPr/>
                    <a:lstStyle/>
                    <a:p>
                      <a:pPr>
                        <a:defRPr sz="1100" b="0">
                          <a:solidFill>
                            <a:srgbClr val="000000"/>
                          </a:solidFill>
                          <a:latin typeface="Pooppins"/>
                        </a:defRPr>
                      </a:pPr>
                      <a:r>
                        <a:t>                    11.2.6. Rest of Europe</a:t>
                      </a:r>
                    </a:p>
                  </a:txBody>
                  <a:tcPr>
                    <a:noFill/>
                    <a:lnL>
                      <a:noFill/>
                    </a:lnL>
                    <a:lnR>
                      <a:noFill/>
                    </a:lnR>
                    <a:lnT>
                      <a:noFill/>
                    </a:lnT>
                    <a:lnB>
                      <a:noFill/>
                    </a:lnB>
                  </a:tcPr>
                </a:tc>
                <a:tc>
                  <a:txBody>
                    <a:bodyPr/>
                    <a:lstStyle/>
                    <a:p>
                      <a:pPr>
                        <a:defRPr sz="1100" b="0">
                          <a:solidFill>
                            <a:srgbClr val="000000"/>
                          </a:solidFill>
                          <a:latin typeface="Pooppins"/>
                        </a:defRPr>
                      </a:pPr>
                      <a:r>
                        <a:t>          12.2. Market Positioning of Key Players, 2024</a:t>
                      </a:r>
                    </a:p>
                  </a:txBody>
                  <a:tcPr>
                    <a:noFill/>
                    <a:lnL>
                      <a:noFill/>
                    </a:lnL>
                    <a:lnR>
                      <a:noFill/>
                    </a:lnR>
                    <a:lnT>
                      <a:noFill/>
                    </a:lnT>
                    <a:lnB>
                      <a:noFill/>
                    </a:lnB>
                  </a:tcPr>
                </a:tc>
              </a:tr>
              <a:tr h="349623">
                <a:tc>
                  <a:txBody>
                    <a:bodyPr/>
                    <a:lstStyle/>
                    <a:p>
                      <a:pPr>
                        <a:defRPr sz="1100" b="0">
                          <a:solidFill>
                            <a:srgbClr val="000000"/>
                          </a:solidFill>
                          <a:latin typeface="Pooppins"/>
                        </a:defRPr>
                      </a:pPr>
                      <a:r>
                        <a:t>          11.3. Asia-Pacific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12.3. Strategies Adopted by Key Market Players</a:t>
                      </a:r>
                    </a:p>
                  </a:txBody>
                  <a:tcPr>
                    <a:noFill/>
                    <a:lnL>
                      <a:noFill/>
                    </a:lnL>
                    <a:lnR>
                      <a:noFill/>
                    </a:lnR>
                    <a:lnT>
                      <a:noFill/>
                    </a:lnT>
                    <a:lnB>
                      <a:noFill/>
                    </a:lnB>
                  </a:tcPr>
                </a:tc>
              </a:tr>
              <a:tr h="349623">
                <a:tc>
                  <a:txBody>
                    <a:bodyPr/>
                    <a:lstStyle/>
                    <a:p>
                      <a:pPr>
                        <a:defRPr sz="1100" b="0">
                          <a:solidFill>
                            <a:srgbClr val="000000"/>
                          </a:solidFill>
                          <a:latin typeface="Pooppins"/>
                        </a:defRPr>
                      </a:pPr>
                      <a:r>
                        <a:t>                    11.3.1. China</a:t>
                      </a:r>
                    </a:p>
                  </a:txBody>
                  <a:tcPr>
                    <a:noFill/>
                    <a:lnL>
                      <a:noFill/>
                    </a:lnL>
                    <a:lnR>
                      <a:noFill/>
                    </a:lnR>
                    <a:lnT>
                      <a:noFill/>
                    </a:lnT>
                    <a:lnB>
                      <a:noFill/>
                    </a:lnB>
                  </a:tcPr>
                </a:tc>
                <a:tc>
                  <a:txBody>
                    <a:bodyPr/>
                    <a:lstStyle/>
                    <a:p>
                      <a:pPr>
                        <a:defRPr sz="1100" b="0">
                          <a:solidFill>
                            <a:srgbClr val="000000"/>
                          </a:solidFill>
                          <a:latin typeface="Pooppins"/>
                        </a:defRPr>
                      </a:pPr>
                      <a:r>
                        <a:t>          12.4. Recent Developments in the Market</a:t>
                      </a:r>
                    </a:p>
                  </a:txBody>
                  <a:tcPr>
                    <a:noFill/>
                    <a:lnL>
                      <a:noFill/>
                    </a:lnL>
                    <a:lnR>
                      <a:noFill/>
                    </a:lnR>
                    <a:lnT>
                      <a:noFill/>
                    </a:lnT>
                    <a:lnB>
                      <a:noFill/>
                    </a:lnB>
                  </a:tcPr>
                </a:tc>
              </a:tr>
              <a:tr h="349623">
                <a:tc>
                  <a:txBody>
                    <a:bodyPr/>
                    <a:lstStyle/>
                    <a:p>
                      <a:pPr>
                        <a:defRPr sz="1100" b="0">
                          <a:solidFill>
                            <a:srgbClr val="000000"/>
                          </a:solidFill>
                          <a:latin typeface="Pooppins"/>
                        </a:defRPr>
                      </a:pPr>
                      <a:r>
                        <a:t>                    11.3.2. India</a:t>
                      </a:r>
                    </a:p>
                  </a:txBody>
                  <a:tcPr>
                    <a:noFill/>
                    <a:lnL>
                      <a:noFill/>
                    </a:lnL>
                    <a:lnR>
                      <a:noFill/>
                    </a:lnR>
                    <a:lnT>
                      <a:noFill/>
                    </a:lnT>
                    <a:lnB>
                      <a:noFill/>
                    </a:lnB>
                  </a:tcPr>
                </a:tc>
                <a:tc>
                  <a:txBody>
                    <a:bodyPr/>
                    <a:lstStyle/>
                    <a:p>
                      <a:pPr>
                        <a:defRPr sz="1100" b="0">
                          <a:solidFill>
                            <a:srgbClr val="000000"/>
                          </a:solidFill>
                          <a:latin typeface="Pooppins"/>
                        </a:defRPr>
                      </a:pPr>
                      <a:r>
                        <a:t>          12.5. Company Market Share Analysis, 2024</a:t>
                      </a:r>
                    </a:p>
                  </a:txBody>
                  <a:tcPr>
                    <a:noFill/>
                    <a:lnL>
                      <a:noFill/>
                    </a:lnL>
                    <a:lnR>
                      <a:noFill/>
                    </a:lnR>
                    <a:lnT>
                      <a:noFill/>
                    </a:lnT>
                    <a:lnB>
                      <a:noFill/>
                    </a:lnB>
                  </a:tcPr>
                </a:tc>
              </a:tr>
              <a:tr h="349623">
                <a:tc>
                  <a:txBody>
                    <a:bodyPr/>
                    <a:lstStyle/>
                    <a:p>
                      <a:pPr>
                        <a:defRPr sz="1100" b="0">
                          <a:solidFill>
                            <a:srgbClr val="000000"/>
                          </a:solidFill>
                          <a:latin typeface="Pooppins"/>
                        </a:defRPr>
                      </a:pPr>
                      <a:r>
                        <a:t>                    11.3.3. Japan</a:t>
                      </a:r>
                    </a:p>
                  </a:txBody>
                  <a:tcPr>
                    <a:noFill/>
                    <a:lnL>
                      <a:noFill/>
                    </a:lnL>
                    <a:lnR>
                      <a:noFill/>
                    </a:lnR>
                    <a:lnT>
                      <a:noFill/>
                    </a:lnT>
                    <a:lnB>
                      <a:noFill/>
                    </a:lnB>
                  </a:tcPr>
                </a:tc>
                <a:tc>
                  <a:txBody>
                    <a:bodyPr/>
                    <a:lstStyle/>
                    <a:p>
                      <a:pPr>
                        <a:defRPr sz="1100" b="1">
                          <a:solidFill>
                            <a:srgbClr val="7030A0"/>
                          </a:solidFill>
                          <a:latin typeface="Pooppins"/>
                        </a:defRPr>
                      </a:pPr>
                      <a:r>
                        <a:t>13. Key Company Profiles</a:t>
                      </a:r>
                    </a:p>
                  </a:txBody>
                  <a:tcPr>
                    <a:noFill/>
                    <a:lnL>
                      <a:noFill/>
                    </a:lnL>
                    <a:lnR>
                      <a:noFill/>
                    </a:lnR>
                    <a:lnT>
                      <a:noFill/>
                    </a:lnT>
                    <a:lnB>
                      <a:noFill/>
                    </a:lnB>
                  </a:tcPr>
                </a:tc>
              </a:tr>
              <a:tr h="349623">
                <a:tc>
                  <a:txBody>
                    <a:bodyPr/>
                    <a:lstStyle/>
                    <a:p>
                      <a:pPr>
                        <a:defRPr sz="1100" b="0">
                          <a:solidFill>
                            <a:srgbClr val="000000"/>
                          </a:solidFill>
                          <a:latin typeface="Pooppins"/>
                        </a:defRPr>
                      </a:pPr>
                      <a:r>
                        <a:t>                    11.3.4. South Korea</a:t>
                      </a:r>
                    </a:p>
                  </a:txBody>
                  <a:tcPr>
                    <a:noFill/>
                    <a:lnL>
                      <a:noFill/>
                    </a:lnL>
                    <a:lnR>
                      <a:noFill/>
                    </a:lnR>
                    <a:lnT>
                      <a:noFill/>
                    </a:lnT>
                    <a:lnB>
                      <a:noFill/>
                    </a:lnB>
                  </a:tcPr>
                </a:tc>
                <a:tc>
                  <a:txBody>
                    <a:bodyPr/>
                    <a:lstStyle/>
                    <a:p>
                      <a:pPr>
                        <a:defRPr sz="1100" b="0">
                          <a:solidFill>
                            <a:srgbClr val="000000"/>
                          </a:solidFill>
                          <a:latin typeface="Pooppins"/>
                        </a:defRPr>
                      </a:pPr>
                      <a:r>
                        <a:t>          13.1. Apple Inc.</a:t>
                      </a:r>
                    </a:p>
                  </a:txBody>
                  <a:tcPr>
                    <a:noFill/>
                    <a:lnL>
                      <a:noFill/>
                    </a:lnL>
                    <a:lnR>
                      <a:noFill/>
                    </a:lnR>
                    <a:lnT>
                      <a:noFill/>
                    </a:lnT>
                    <a:lnB>
                      <a:noFill/>
                    </a:lnB>
                  </a:tcPr>
                </a:tc>
              </a:tr>
              <a:tr h="349623">
                <a:tc>
                  <a:txBody>
                    <a:bodyPr/>
                    <a:lstStyle/>
                    <a:p>
                      <a:pPr>
                        <a:defRPr sz="1100" b="0">
                          <a:solidFill>
                            <a:srgbClr val="000000"/>
                          </a:solidFill>
                          <a:latin typeface="Pooppins"/>
                        </a:defRPr>
                      </a:pPr>
                      <a:r>
                        <a:t>                    11.3.5. Rest of Asia Pacific</a:t>
                      </a:r>
                    </a:p>
                  </a:txBody>
                  <a:tcPr>
                    <a:noFill/>
                    <a:lnL>
                      <a:noFill/>
                    </a:lnL>
                    <a:lnR>
                      <a:noFill/>
                    </a:lnR>
                    <a:lnT>
                      <a:noFill/>
                    </a:lnT>
                    <a:lnB>
                      <a:noFill/>
                    </a:lnB>
                  </a:tcPr>
                </a:tc>
                <a:tc>
                  <a:txBody>
                    <a:bodyPr/>
                    <a:lstStyle/>
                    <a:p>
                      <a:pPr>
                        <a:defRPr sz="1100" b="0">
                          <a:solidFill>
                            <a:srgbClr val="000000"/>
                          </a:solidFill>
                          <a:latin typeface="Pooppins"/>
                        </a:defRPr>
                      </a:pPr>
                      <a:r>
                        <a:t>                    13.1.1. Company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 Latin America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13.1.2. Product Portfolio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11.4.1. Brazil</a:t>
                      </a:r>
                    </a:p>
                  </a:txBody>
                  <a:tcPr>
                    <a:noFill/>
                    <a:lnL>
                      <a:noFill/>
                    </a:lnL>
                    <a:lnR>
                      <a:noFill/>
                    </a:lnR>
                    <a:lnT>
                      <a:noFill/>
                    </a:lnT>
                    <a:lnB>
                      <a:noFill/>
                    </a:lnB>
                  </a:tcPr>
                </a:tc>
                <a:tc>
                  <a:txBody>
                    <a:bodyPr/>
                    <a:lstStyle/>
                    <a:p>
                      <a:pPr>
                        <a:defRPr sz="1100" b="0">
                          <a:solidFill>
                            <a:srgbClr val="000000"/>
                          </a:solidFill>
                          <a:latin typeface="Pooppins"/>
                        </a:defRPr>
                      </a:pPr>
                      <a:r>
                        <a:t>                    13.1.3. Financial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11.4.2. Mexico</a:t>
                      </a:r>
                    </a:p>
                  </a:txBody>
                  <a:tcPr>
                    <a:noFill/>
                    <a:lnL>
                      <a:noFill/>
                    </a:lnL>
                    <a:lnR>
                      <a:noFill/>
                    </a:lnR>
                    <a:lnT>
                      <a:noFill/>
                    </a:lnT>
                    <a:lnB>
                      <a:noFill/>
                    </a:lnB>
                  </a:tcPr>
                </a:tc>
                <a:tc>
                  <a:txBody>
                    <a:bodyPr/>
                    <a:lstStyle/>
                    <a:p>
                      <a:pPr>
                        <a:defRPr sz="1100" b="0">
                          <a:solidFill>
                            <a:srgbClr val="000000"/>
                          </a:solidFill>
                          <a:latin typeface="Pooppins"/>
                        </a:defRPr>
                      </a:pPr>
                      <a:r>
                        <a:t>                    13.1.4. Key Developments</a:t>
                      </a:r>
                    </a:p>
                  </a:txBody>
                  <a:tcPr>
                    <a:noFill/>
                    <a:lnL>
                      <a:noFill/>
                    </a:lnL>
                    <a:lnR>
                      <a:noFill/>
                    </a:lnR>
                    <a:lnT>
                      <a:noFill/>
                    </a:lnT>
                    <a:lnB>
                      <a:noFill/>
                    </a:lnB>
                  </a:tcPr>
                </a:tc>
              </a:tr>
              <a:tr h="349623">
                <a:tc>
                  <a:txBody>
                    <a:bodyPr/>
                    <a:lstStyle/>
                    <a:p>
                      <a:pPr>
                        <a:defRPr sz="1100" b="0">
                          <a:solidFill>
                            <a:srgbClr val="000000"/>
                          </a:solidFill>
                          <a:latin typeface="Pooppins"/>
                        </a:defRPr>
                      </a:pPr>
                      <a:r>
                        <a:t>                    11.4.3. Rest of Latin America</a:t>
                      </a:r>
                    </a:p>
                  </a:txBody>
                  <a:tcPr>
                    <a:noFill/>
                    <a:lnL>
                      <a:noFill/>
                    </a:lnL>
                    <a:lnR>
                      <a:noFill/>
                    </a:lnR>
                    <a:lnT>
                      <a:noFill/>
                    </a:lnT>
                    <a:lnB>
                      <a:noFill/>
                    </a:lnB>
                  </a:tcPr>
                </a:tc>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r>
              <a:tr h="349632">
                <a:tc>
                  <a:txBody>
                    <a:bodyPr/>
                    <a:lstStyle/>
                    <a:p>
                      <a:pPr>
                        <a:defRPr sz="1100" b="0">
                          <a:solidFill>
                            <a:srgbClr val="000000"/>
                          </a:solidFill>
                          <a:latin typeface="Pooppins"/>
                        </a:defRPr>
                      </a:pPr>
                      <a:r>
                        <a:t>          11.5. Middle East &amp; Africa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13.2. Microsoft Corporation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13.3. Google LLC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13.4. Amazon.com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13.5. Tesla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1">
                          <a:solidFill>
                            <a:srgbClr val="7030A0"/>
                          </a:solidFill>
                          <a:latin typeface="Pooppins"/>
                        </a:defRPr>
                      </a:pPr>
                      <a:r>
                        <a:t>14.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32">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3642888"/>
            <a:ext cx="7321550" cy="359946"/>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002834"/>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13724</TotalTime>
  <Words>2454</Words>
  <Application>Microsoft Office PowerPoint</Application>
  <PresentationFormat>Widescreen</PresentationFormat>
  <Paragraphs>504</Paragraphs>
  <Slides>41</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41</vt:i4>
      </vt:variant>
    </vt:vector>
  </HeadingPairs>
  <TitlesOfParts>
    <vt:vector size="55"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DYNAMICS</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92</cp:revision>
  <dcterms:created xsi:type="dcterms:W3CDTF">2024-08-12T13:13:25Z</dcterms:created>
  <dcterms:modified xsi:type="dcterms:W3CDTF">2025-09-16T05:32:15Z</dcterms:modified>
</cp:coreProperties>
</file>